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8" r:id="rId2"/>
    <p:sldId id="280" r:id="rId3"/>
    <p:sldId id="287" r:id="rId4"/>
    <p:sldId id="290" r:id="rId5"/>
    <p:sldId id="291" r:id="rId6"/>
    <p:sldId id="292" r:id="rId7"/>
    <p:sldId id="293" r:id="rId8"/>
    <p:sldId id="294" r:id="rId9"/>
    <p:sldId id="273" r:id="rId10"/>
    <p:sldId id="29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FFB79-329E-4910-BF89-85B38AEABC1D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EE707-00A8-494D-ACD7-7DCB2F73C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5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5B29A-9895-4618-8FBB-8AB850D3994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61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618CE-087D-5347-87CE-2DA917FB1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130E50-4314-BFC3-E8CE-243869DFE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3FB0B1-E73F-B0B8-67E9-BE1380203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0D22AB-6975-BB5C-FF7F-FD31CDB944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5B29A-9895-4618-8FBB-8AB850D399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23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B061-2FCA-2E3E-6C28-5C8223723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76ADA3-C830-5E15-6B11-86B2046E1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20CDD2-8D41-5CE6-36BF-3B7B3E96A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FF67B-AF70-911B-9260-95EDA130F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5B29A-9895-4618-8FBB-8AB850D3994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23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46D0-2622-A7F8-1E2B-2BD95CFF9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DE3712-20DB-014C-AEAF-8BB3671CE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3D8D46-413A-0EC9-504F-E63EC488D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4BBD5B-CD56-6626-8A82-2F1F3179E1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5B29A-9895-4618-8FBB-8AB850D3994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3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D6009-B289-B8D7-45D2-24605CA8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55660C-E2A2-8BDB-6506-0A616423D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3942DA-D544-C7C4-C89F-3168849F1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12E36-CB89-53C3-4140-6889F0DAB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5B29A-9895-4618-8FBB-8AB850D3994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4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9B28-0B9A-1175-8BD1-F8F1DBEF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0ADD46-7756-17E8-0509-8A7210392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2E76A5-D962-B2E2-C74C-077F97421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CF4157-1771-A67A-7D8C-D343B6C5B8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5B29A-9895-4618-8FBB-8AB850D3994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66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505F-B084-5027-5019-CEB1336E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019F0D-35BB-72E5-D8B1-604CC9B64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477820-4BE3-9DF2-3103-44FB3EFA8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F118AA-A99C-D1C1-1DDA-4E75AACF0E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5B29A-9895-4618-8FBB-8AB850D3994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21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45B4F-60EF-920E-C9D4-3F0D40A38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0AE56F-DDAF-93CC-BE8A-68CE07D15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EEDCB2-034B-6975-FB81-3CF020DD5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BEE26-6D8D-1C4A-3F7D-11A1ED376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5B29A-9895-4618-8FBB-8AB850D3994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40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99C77-49FC-5285-089B-361439028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D81F5F-1424-6E75-ABB0-0A96FBDFB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F4C49F-6911-F93E-58C9-35854BF82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5CAECB-B354-D57D-4DF7-077FD578D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5B29A-9895-4618-8FBB-8AB850D399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53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1DE33-30AF-4B0F-2AE4-4CD002109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F10D23-BDE7-881E-C060-E6F11EA24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8FC335-A36F-CDC2-E496-A452917C7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0495B6-862A-84D1-288B-7BD93039CC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5B29A-9895-4618-8FBB-8AB850D399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00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33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05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7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3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93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747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51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894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0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0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3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4A27-06D1-4EB2-9C23-C0248763BCE0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C106B-A2F3-430E-A0F3-476F4B35A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65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52247" y="2780673"/>
            <a:ext cx="3087506" cy="626505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62567" y="2867505"/>
            <a:ext cx="3066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마애리아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(MA-AREA)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552247" y="3472960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91081" y="3598843"/>
            <a:ext cx="4495141" cy="51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의도</a:t>
            </a: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20253605_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김지우</a:t>
            </a: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20253588_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임태민</a:t>
            </a:r>
            <a:r>
              <a:rPr lang="en-US" altLang="ko-KR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20253593_</a:t>
            </a:r>
            <a:r>
              <a:rPr lang="ko-KR" altLang="en-US" sz="1200" spc="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조태욱</a:t>
            </a:r>
            <a:endParaRPr lang="en-US" altLang="ko-KR" sz="1200" spc="1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552247" y="2714890"/>
            <a:ext cx="308750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3384071" y="1062167"/>
            <a:ext cx="1574470" cy="4733666"/>
            <a:chOff x="5308779" y="1062167"/>
            <a:chExt cx="1574470" cy="473366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699C7BB-5ED7-46F6-9EF0-1266743E689F}"/>
                </a:ext>
              </a:extLst>
            </p:cNvPr>
            <p:cNvGrpSpPr/>
            <p:nvPr/>
          </p:nvGrpSpPr>
          <p:grpSpPr>
            <a:xfrm>
              <a:off x="5554926" y="1062167"/>
              <a:ext cx="1082152" cy="470703"/>
              <a:chOff x="4552247" y="628840"/>
              <a:chExt cx="3087506" cy="75807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CD2B73F-3B05-4E9B-AAAE-73A548F98367}"/>
                  </a:ext>
                </a:extLst>
              </p:cNvPr>
              <p:cNvSpPr/>
              <p:nvPr/>
            </p:nvSpPr>
            <p:spPr>
              <a:xfrm>
                <a:off x="4552247" y="694623"/>
                <a:ext cx="3087506" cy="626505"/>
              </a:xfrm>
              <a:prstGeom prst="rect">
                <a:avLst/>
              </a:prstGeom>
              <a:pattFill prst="ltUpDiag">
                <a:fgClr>
                  <a:schemeClr val="bg1">
                    <a:lumMod val="6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8EC6A193-5FAF-4FAF-A9BA-89F24944DAA8}"/>
                  </a:ext>
                </a:extLst>
              </p:cNvPr>
              <p:cNvCxnSpPr/>
              <p:nvPr/>
            </p:nvCxnSpPr>
            <p:spPr>
              <a:xfrm>
                <a:off x="4552247" y="1386910"/>
                <a:ext cx="3087506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9C3AD16-A977-413B-8CA9-39308699091C}"/>
                  </a:ext>
                </a:extLst>
              </p:cNvPr>
              <p:cNvCxnSpPr/>
              <p:nvPr/>
            </p:nvCxnSpPr>
            <p:spPr>
              <a:xfrm>
                <a:off x="4552247" y="628840"/>
                <a:ext cx="3087506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5524379" y="2518538"/>
              <a:ext cx="1143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12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6N H" panose="020B0800000000000000" pitchFamily="34" charset="-128"/>
                </a:rPr>
                <a:t>프로젝트 개요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08779" y="2856549"/>
              <a:ext cx="15744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배경</a:t>
              </a:r>
              <a:r>
                <a:rPr lang="en-US" altLang="ko-KR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, </a:t>
              </a: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필요성</a:t>
              </a:r>
              <a:r>
                <a:rPr lang="en-US" altLang="ko-KR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,</a:t>
              </a:r>
              <a:br>
                <a:rPr lang="en-US" altLang="ko-KR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</a:br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o L" panose="020B0200000000000000" pitchFamily="34" charset="-128"/>
                  <a:ea typeface="Kozuka Gothic Pro L" panose="020B0200000000000000" pitchFamily="34" charset="-128"/>
                </a:rPr>
                <a:t>기존 유사 서비스 분석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o L" panose="020B02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4C6DB0-3549-4B07-B0B2-C11E57A926EA}"/>
                </a:ext>
              </a:extLst>
            </p:cNvPr>
            <p:cNvSpPr txBox="1"/>
            <p:nvPr/>
          </p:nvSpPr>
          <p:spPr>
            <a:xfrm>
              <a:off x="5558038" y="1085347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89C6B"/>
                  </a:solidFill>
                  <a:latin typeface="Kozuka Gothic Pr6N H" panose="020B0800000000000000" pitchFamily="34" charset="-128"/>
                </a:rPr>
                <a:t>I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6N H" panose="020B0800000000000000" pitchFamily="34" charset="-128"/>
                </a:rPr>
                <a:t>NDEX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E167A2-2A5D-4BFE-B0D0-66A48AB342E0}"/>
                </a:ext>
              </a:extLst>
            </p:cNvPr>
            <p:cNvSpPr/>
            <p:nvPr/>
          </p:nvSpPr>
          <p:spPr>
            <a:xfrm>
              <a:off x="5951208" y="2216842"/>
              <a:ext cx="274037" cy="1999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631B86-2F01-439C-A99B-D9C1D4840766}"/>
                </a:ext>
              </a:extLst>
            </p:cNvPr>
            <p:cNvSpPr txBox="1"/>
            <p:nvPr/>
          </p:nvSpPr>
          <p:spPr>
            <a:xfrm>
              <a:off x="5913900" y="2172174"/>
              <a:ext cx="3642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01</a:t>
              </a:r>
              <a:endPara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CFD88-98D7-4C19-A08D-CDCECB672C89}"/>
                </a:ext>
              </a:extLst>
            </p:cNvPr>
            <p:cNvSpPr txBox="1"/>
            <p:nvPr/>
          </p:nvSpPr>
          <p:spPr>
            <a:xfrm>
              <a:off x="5389956" y="3857375"/>
              <a:ext cx="139654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6N H" panose="020B0800000000000000" pitchFamily="34" charset="-128"/>
                  <a:ea typeface="Kozuka Gothic Pr6N H" panose="020B0800000000000000" pitchFamily="34" charset="-128"/>
                </a:rPr>
                <a:t>기능 및 구현내용</a:t>
              </a:r>
              <a:endPara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Kozuka Gothic Pr6N H" panose="020B0800000000000000" pitchFamily="34" charset="-128"/>
              </a:endParaRPr>
            </a:p>
            <a:p>
              <a:pPr algn="ctr"/>
              <a:endPara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Kozuka Gothic Pr6N H" panose="020B0800000000000000" pitchFamily="34" charset="-128"/>
              </a:endParaRPr>
            </a:p>
            <a:p>
              <a:pPr algn="ctr"/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시연 영상</a:t>
              </a:r>
              <a:r>
                <a:rPr lang="en-US" altLang="ko-KR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 기술 설명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29A3E0-8DDD-4FE8-B6F8-BFFF1074B3E5}"/>
                </a:ext>
              </a:extLst>
            </p:cNvPr>
            <p:cNvSpPr/>
            <p:nvPr/>
          </p:nvSpPr>
          <p:spPr>
            <a:xfrm>
              <a:off x="5951211" y="3555679"/>
              <a:ext cx="274037" cy="1999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597740-7F42-4458-89E7-0038BA215408}"/>
                </a:ext>
              </a:extLst>
            </p:cNvPr>
            <p:cNvSpPr txBox="1"/>
            <p:nvPr/>
          </p:nvSpPr>
          <p:spPr>
            <a:xfrm>
              <a:off x="5913903" y="3511011"/>
              <a:ext cx="3642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427171-13B6-4240-8FE2-85F4B8A14AAA}"/>
                </a:ext>
              </a:extLst>
            </p:cNvPr>
            <p:cNvSpPr txBox="1"/>
            <p:nvPr/>
          </p:nvSpPr>
          <p:spPr>
            <a:xfrm>
              <a:off x="5392299" y="5211601"/>
              <a:ext cx="1378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6N H" panose="020B0800000000000000" pitchFamily="34" charset="-128"/>
                  <a:ea typeface="Kozuka Gothic Pr6N H" panose="020B0800000000000000" pitchFamily="34" charset="-128"/>
                </a:rPr>
                <a:t>시스템 </a:t>
              </a:r>
              <a:r>
                <a:rPr lang="ko-KR" altLang="en-US" sz="1200" b="1" dirty="0" err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6N H" panose="020B0800000000000000" pitchFamily="34" charset="-128"/>
                  <a:ea typeface="Kozuka Gothic Pr6N H" panose="020B0800000000000000" pitchFamily="34" charset="-128"/>
                </a:rPr>
                <a:t>아키텍쳐</a:t>
              </a:r>
              <a:endPara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E0DA07-B50F-49E3-A0AD-8E232C0F7EC2}"/>
                </a:ext>
              </a:extLst>
            </p:cNvPr>
            <p:cNvSpPr txBox="1"/>
            <p:nvPr/>
          </p:nvSpPr>
          <p:spPr>
            <a:xfrm>
              <a:off x="5340838" y="5534223"/>
              <a:ext cx="15103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System Architecture </a:t>
              </a:r>
              <a:endPara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3A95167-BC11-41DF-AEDC-2022212EDE75}"/>
                </a:ext>
              </a:extLst>
            </p:cNvPr>
            <p:cNvSpPr/>
            <p:nvPr/>
          </p:nvSpPr>
          <p:spPr>
            <a:xfrm>
              <a:off x="5951214" y="4894516"/>
              <a:ext cx="274037" cy="19998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F268D2-952B-4CEC-BFF5-59940F6C45DF}"/>
                </a:ext>
              </a:extLst>
            </p:cNvPr>
            <p:cNvSpPr txBox="1"/>
            <p:nvPr/>
          </p:nvSpPr>
          <p:spPr>
            <a:xfrm>
              <a:off x="5913906" y="4849848"/>
              <a:ext cx="3642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4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-0.65326 0.006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69" y="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" grpId="0"/>
      <p:bldP spid="4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64E2E-68BE-7FBC-1AA0-F318132A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94921C-266B-A364-00FC-38C72C3C787E}"/>
              </a:ext>
            </a:extLst>
          </p:cNvPr>
          <p:cNvSpPr txBox="1"/>
          <p:nvPr/>
        </p:nvSpPr>
        <p:spPr>
          <a:xfrm>
            <a:off x="-61546" y="2416827"/>
            <a:ext cx="12253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089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49AA-01CC-4887-BA59-7CDB0589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B7CA4-8FFF-67A3-140A-18D70A3BF6E8}"/>
              </a:ext>
            </a:extLst>
          </p:cNvPr>
          <p:cNvSpPr txBox="1"/>
          <p:nvPr/>
        </p:nvSpPr>
        <p:spPr>
          <a:xfrm>
            <a:off x="515877" y="2313992"/>
            <a:ext cx="111440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ko-KR" b="1" dirty="0"/>
              <a:t>SNS</a:t>
            </a:r>
            <a:r>
              <a:rPr lang="ko-KR" altLang="en-US" dirty="0"/>
              <a:t>는 현대 사회의 핵심 소통 도구로 자리 잡았으며</a:t>
            </a:r>
            <a:r>
              <a:rPr lang="en-US" altLang="ko-KR" dirty="0"/>
              <a:t>, </a:t>
            </a:r>
          </a:p>
          <a:p>
            <a:pPr algn="ctr">
              <a:buNone/>
            </a:pPr>
            <a:r>
              <a:rPr lang="ko-KR" altLang="en-US" dirty="0"/>
              <a:t>사용자들은 일상과 여행 경험을 자유롭게 공유함</a:t>
            </a:r>
            <a:endParaRPr lang="en-US" altLang="ko-KR" dirty="0"/>
          </a:p>
          <a:p>
            <a:pPr algn="ctr">
              <a:buNone/>
            </a:pPr>
            <a:endParaRPr lang="en-US" altLang="ko-KR" dirty="0"/>
          </a:p>
          <a:p>
            <a:pPr algn="ctr">
              <a:buNone/>
            </a:pPr>
            <a:r>
              <a:rPr lang="en-US" altLang="ko-KR" dirty="0"/>
              <a:t>SNS</a:t>
            </a:r>
            <a:r>
              <a:rPr lang="ko-KR" altLang="en-US" dirty="0"/>
              <a:t> 게시물은 </a:t>
            </a:r>
            <a:r>
              <a:rPr lang="ko-KR" altLang="en-US" b="1" dirty="0"/>
              <a:t>감성적 표현</a:t>
            </a:r>
            <a:r>
              <a:rPr lang="ko-KR" altLang="en-US" dirty="0"/>
              <a:t>에는 강하지만</a:t>
            </a:r>
            <a:r>
              <a:rPr lang="en-US" altLang="ko-KR" dirty="0"/>
              <a:t>,</a:t>
            </a:r>
          </a:p>
          <a:p>
            <a:pPr algn="ctr">
              <a:buNone/>
            </a:pPr>
            <a:r>
              <a:rPr lang="ko-KR" altLang="en-US" dirty="0"/>
              <a:t>사진 속 위치에 대한 </a:t>
            </a:r>
            <a:r>
              <a:rPr lang="ko-KR" altLang="en-US" b="1" dirty="0"/>
              <a:t>구체적인 정보</a:t>
            </a:r>
            <a:r>
              <a:rPr lang="ko-KR" altLang="en-US" dirty="0"/>
              <a:t>는 제공하지 못하는 경우가 많음</a:t>
            </a:r>
            <a:br>
              <a:rPr lang="en-US" altLang="ko-KR" dirty="0"/>
            </a:br>
            <a:endParaRPr lang="en-US" altLang="ko-KR" dirty="0"/>
          </a:p>
          <a:p>
            <a:pPr algn="ctr">
              <a:buNone/>
            </a:pPr>
            <a:r>
              <a:rPr lang="ko-KR" altLang="en-US" dirty="0"/>
              <a:t>사용자 입장에서는 해당 장소가 어디인지 </a:t>
            </a:r>
            <a:r>
              <a:rPr lang="ko-KR" altLang="en-US" b="1" dirty="0"/>
              <a:t>모호</a:t>
            </a:r>
            <a:r>
              <a:rPr lang="ko-KR" altLang="en-US" dirty="0"/>
              <a:t>하고</a:t>
            </a:r>
            <a:endParaRPr lang="en-US" altLang="ko-KR" dirty="0"/>
          </a:p>
          <a:p>
            <a:pPr algn="ctr">
              <a:buNone/>
            </a:pPr>
            <a:r>
              <a:rPr lang="ko-KR" altLang="en-US" dirty="0"/>
              <a:t>유용한 정보를 얻기 힘듦</a:t>
            </a:r>
            <a:endParaRPr lang="en-US" altLang="ko-KR" dirty="0"/>
          </a:p>
          <a:p>
            <a:pPr algn="ctr">
              <a:buNone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E6C04-1D46-C58B-3843-4CC826A6931A}"/>
              </a:ext>
            </a:extLst>
          </p:cNvPr>
          <p:cNvSpPr txBox="1"/>
          <p:nvPr/>
        </p:nvSpPr>
        <p:spPr>
          <a:xfrm>
            <a:off x="4706740" y="703116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ABOUT FOR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</a:rPr>
              <a:t>Ma-Area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E8E901B-6F52-DFA8-763E-99FD10D99419}"/>
              </a:ext>
            </a:extLst>
          </p:cNvPr>
          <p:cNvCxnSpPr/>
          <p:nvPr/>
        </p:nvCxnSpPr>
        <p:spPr>
          <a:xfrm>
            <a:off x="3917384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BFEAAC1-6033-BE47-CBEC-F0E5B98A0507}"/>
              </a:ext>
            </a:extLst>
          </p:cNvPr>
          <p:cNvCxnSpPr/>
          <p:nvPr/>
        </p:nvCxnSpPr>
        <p:spPr>
          <a:xfrm>
            <a:off x="3917384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0EAD2ED-70AF-A988-6269-E82724615B69}"/>
              </a:ext>
            </a:extLst>
          </p:cNvPr>
          <p:cNvSpPr txBox="1"/>
          <p:nvPr/>
        </p:nvSpPr>
        <p:spPr>
          <a:xfrm>
            <a:off x="4273135" y="1530721"/>
            <a:ext cx="3629520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속 동네가 궁금한 사람들을 위한 위치 기반 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28447F-BE0F-1F18-731D-A1CFEFE59F41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55B0660-8DD4-B9D4-E2E3-680AE1158503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30" name="모서리가 둥근 직사각형 124">
              <a:extLst>
                <a:ext uri="{FF2B5EF4-FFF2-40B4-BE49-F238E27FC236}">
                  <a16:creationId xmlns:a16="http://schemas.microsoft.com/office/drawing/2014/main" id="{6BFB3FC1-1204-7DD5-67C8-6CCA208571F7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F1CA3A3-B834-97FF-A2C7-61DFC179A45C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4CF0345-4D1F-9178-5FEF-019516BE722B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A077F59-A6E9-71E2-46AF-AE8B64945C7D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2BBC79-44B7-F6AD-DE90-146A642F13AA}"/>
              </a:ext>
            </a:extLst>
          </p:cNvPr>
          <p:cNvSpPr/>
          <p:nvPr/>
        </p:nvSpPr>
        <p:spPr>
          <a:xfrm>
            <a:off x="-8120" y="0"/>
            <a:ext cx="12192000" cy="74638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3557C-9587-9834-E477-B95B7671C55F}"/>
              </a:ext>
            </a:extLst>
          </p:cNvPr>
          <p:cNvSpPr txBox="1"/>
          <p:nvPr/>
        </p:nvSpPr>
        <p:spPr>
          <a:xfrm>
            <a:off x="5210058" y="2152837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MA-AREA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89C6B"/>
              </a:solidFill>
              <a:latin typeface="Kozuka Gothic Pr6N H" panose="020B08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93621-28F5-3E7E-FFF4-83B8B2534A34}"/>
              </a:ext>
            </a:extLst>
          </p:cNvPr>
          <p:cNvSpPr txBox="1"/>
          <p:nvPr/>
        </p:nvSpPr>
        <p:spPr>
          <a:xfrm>
            <a:off x="1877379" y="3510455"/>
            <a:ext cx="8436925" cy="625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속 동네가 궁금한 사람들을 위한 서비스</a:t>
            </a:r>
            <a:endParaRPr lang="en-US" altLang="ko-KR" sz="32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9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2" grpId="0" animBg="1"/>
      <p:bldP spid="9" grpId="0"/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3E29F-17BE-23CB-8F4D-0F1FEA92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75FA68-2476-6FF7-84C3-9A5CB81AFECF}"/>
              </a:ext>
            </a:extLst>
          </p:cNvPr>
          <p:cNvSpPr txBox="1"/>
          <p:nvPr/>
        </p:nvSpPr>
        <p:spPr>
          <a:xfrm>
            <a:off x="4706740" y="703116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rPr>
              <a:t>ABOUT FOR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</a:rPr>
              <a:t>Ma-Area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zuka Gothic Pr6N H" panose="020B0800000000000000" pitchFamily="34" charset="-128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CBA08E5-36F6-C4C9-2A30-5D4B0BB9A8B3}"/>
              </a:ext>
            </a:extLst>
          </p:cNvPr>
          <p:cNvCxnSpPr/>
          <p:nvPr/>
        </p:nvCxnSpPr>
        <p:spPr>
          <a:xfrm>
            <a:off x="3917384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23412F-353D-0F2B-F9D2-266BD14874A2}"/>
              </a:ext>
            </a:extLst>
          </p:cNvPr>
          <p:cNvCxnSpPr/>
          <p:nvPr/>
        </p:nvCxnSpPr>
        <p:spPr>
          <a:xfrm>
            <a:off x="3917384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2C11CBF-88F4-16CA-CB31-678F0A6954AE}"/>
              </a:ext>
            </a:extLst>
          </p:cNvPr>
          <p:cNvSpPr txBox="1"/>
          <p:nvPr/>
        </p:nvSpPr>
        <p:spPr>
          <a:xfrm>
            <a:off x="4273135" y="1530721"/>
            <a:ext cx="3629520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속 동네가 궁금한 사람들을 위한 위치 기반 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3B6313-45ED-9CCA-C3F9-C8FB8A50BC76}"/>
              </a:ext>
            </a:extLst>
          </p:cNvPr>
          <p:cNvSpPr/>
          <p:nvPr/>
        </p:nvSpPr>
        <p:spPr>
          <a:xfrm>
            <a:off x="3925345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EECA14-16B4-650C-DC58-2EC8BF86D09D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30" name="모서리가 둥근 직사각형 124">
              <a:extLst>
                <a:ext uri="{FF2B5EF4-FFF2-40B4-BE49-F238E27FC236}">
                  <a16:creationId xmlns:a16="http://schemas.microsoft.com/office/drawing/2014/main" id="{9A602886-7032-CB5C-5D47-5882B5D05187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1F91B3E-7749-2356-EA82-342FC75B59C4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D0BE0AF-85AF-390D-595E-39694B74496A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165B5E69-670C-E669-9341-5F37A47485B5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CB02B7FD-87F3-84CB-CA70-B083EE6CF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15" y="2166445"/>
            <a:ext cx="2224542" cy="397009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40EEA94-E059-AECB-9852-C9282E34F1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098"/>
          <a:stretch>
            <a:fillRect/>
          </a:stretch>
        </p:blipFill>
        <p:spPr>
          <a:xfrm>
            <a:off x="3001520" y="2166445"/>
            <a:ext cx="2037217" cy="40505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0778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763CE-E848-93D8-8958-1613B854D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D282FF2-FE71-5E39-8B8D-C56E621A89B6}"/>
              </a:ext>
            </a:extLst>
          </p:cNvPr>
          <p:cNvSpPr txBox="1"/>
          <p:nvPr/>
        </p:nvSpPr>
        <p:spPr>
          <a:xfrm>
            <a:off x="5042679" y="703116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Main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</a:rPr>
              <a:t>Function 1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Kozuka Gothic Pr6N H" panose="020B0800000000000000" pitchFamily="34" charset="-128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788B6A-8224-6250-A33D-8D953E29BB9A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E4495C27-BD77-E919-F273-7A2F298F63D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FDA9B25-AF31-3ACF-2C09-9EE9207F64EE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A64B98-3DAE-6FDE-AC8E-4A745E3193A2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BCB11CA7-9219-F6BF-F8F7-C2D29C84661E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F6DA03A-8106-CA21-787D-5D76B101FC97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37E71F9-B1FF-8A37-FDA4-D3D7C3DC831A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DA9DADF-61A2-3D11-C903-67CB61F2A219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9A4EB6-4A3F-9EC0-D4AA-F5C587083BCD}"/>
              </a:ext>
            </a:extLst>
          </p:cNvPr>
          <p:cNvSpPr txBox="1"/>
          <p:nvPr/>
        </p:nvSpPr>
        <p:spPr>
          <a:xfrm>
            <a:off x="3888990" y="1883120"/>
            <a:ext cx="434099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2400" dirty="0"/>
              <a:t>메인 </a:t>
            </a:r>
            <a:r>
              <a:rPr lang="ko-KR" altLang="en-US" sz="2400" dirty="0" err="1"/>
              <a:t>피드</a:t>
            </a:r>
            <a:endParaRPr lang="en-US" altLang="ko-KR" sz="2400" dirty="0"/>
          </a:p>
          <a:p>
            <a:pPr algn="ctr">
              <a:buNone/>
            </a:pPr>
            <a:endParaRPr lang="en-US" altLang="ko-KR" sz="1200" dirty="0"/>
          </a:p>
          <a:p>
            <a:pPr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무한 스크롤 사진 그리드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관심지역 기반 필터링</a:t>
            </a:r>
            <a:endParaRPr lang="en-US" altLang="ko-KR" sz="2400" dirty="0"/>
          </a:p>
          <a:p>
            <a:pPr algn="ctr">
              <a:buNone/>
            </a:pPr>
            <a:endParaRPr lang="en-US" altLang="ko-KR" sz="3600" dirty="0"/>
          </a:p>
          <a:p>
            <a:pPr>
              <a:buNone/>
            </a:pPr>
            <a:r>
              <a:rPr lang="ko-KR" altLang="en-US" sz="2400" dirty="0"/>
              <a:t>구현 개선</a:t>
            </a:r>
            <a:endParaRPr lang="en-US" altLang="ko-KR" sz="2400" dirty="0"/>
          </a:p>
          <a:p>
            <a:pPr algn="ctr">
              <a:buNone/>
            </a:pPr>
            <a:endParaRPr lang="en-US" altLang="ko-KR" sz="1200" dirty="0"/>
          </a:p>
          <a:p>
            <a:pPr>
              <a:buNone/>
            </a:pPr>
            <a:r>
              <a:rPr lang="en-US" altLang="ko-KR" sz="2400" dirty="0"/>
              <a:t>1) AWS CloudFront</a:t>
            </a:r>
          </a:p>
          <a:p>
            <a:pPr>
              <a:buNone/>
            </a:pPr>
            <a:r>
              <a:rPr lang="en-US" altLang="ko-KR" sz="2400" dirty="0"/>
              <a:t>2) </a:t>
            </a:r>
            <a:r>
              <a:rPr lang="ko-KR" altLang="en-US" sz="2400" dirty="0"/>
              <a:t>이미지 로컬 </a:t>
            </a:r>
            <a:r>
              <a:rPr lang="ko-KR" altLang="en-US" sz="2400" dirty="0" err="1"/>
              <a:t>캐싱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3) </a:t>
            </a:r>
            <a:r>
              <a:rPr lang="ko-KR" altLang="en-US" sz="2400" dirty="0" err="1"/>
              <a:t>페이징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pic>
        <p:nvPicPr>
          <p:cNvPr id="3" name="시연 영상-메인 피드">
            <a:hlinkClick r:id="" action="ppaction://media"/>
            <a:extLst>
              <a:ext uri="{FF2B5EF4-FFF2-40B4-BE49-F238E27FC236}">
                <a16:creationId xmlns:a16="http://schemas.microsoft.com/office/drawing/2014/main" id="{6E34826D-19C0-8AB0-2A8E-A860E90FF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867" y="703116"/>
            <a:ext cx="3165075" cy="56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3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AD59-6CF3-47BA-DAFD-9A4F0703B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DEF3FA5D-9432-124D-256F-007CDD9B5EC2}"/>
              </a:ext>
            </a:extLst>
          </p:cNvPr>
          <p:cNvSpPr txBox="1"/>
          <p:nvPr/>
        </p:nvSpPr>
        <p:spPr>
          <a:xfrm>
            <a:off x="5042679" y="703116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Main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</a:rPr>
              <a:t>Function 2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Kozuka Gothic Pr6N H" panose="020B0800000000000000" pitchFamily="34" charset="-128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5456443-A550-859D-E065-57B31A4251A8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AD86D5A-286E-40D7-9E8E-625BF64C48F4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1E078F4-83FE-3818-DE9E-E478A0460CDA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8FD8C1-AF8F-E883-96CB-4465BA14D36E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85C8FA0D-973C-8A82-8CE9-77A9C2A5B3B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302975-3690-4DF9-65AA-995D59ACEDF4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013C7BE-506C-425A-F207-936A51E13912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14E2E35-6B21-9E4C-3E07-19E34AF81231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시연 영상-검색탭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CB71C004-6314-62A5-5C42-BA2E72FFB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8210" y="703116"/>
            <a:ext cx="3165074" cy="562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A9AECE-17AF-BB82-2B2C-B7C2575B4C24}"/>
              </a:ext>
            </a:extLst>
          </p:cNvPr>
          <p:cNvSpPr txBox="1"/>
          <p:nvPr/>
        </p:nvSpPr>
        <p:spPr>
          <a:xfrm>
            <a:off x="3888990" y="1912617"/>
            <a:ext cx="59137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2400" dirty="0"/>
              <a:t>검색 탭</a:t>
            </a:r>
            <a:endParaRPr lang="en-US" altLang="ko-KR" sz="2400" dirty="0"/>
          </a:p>
          <a:p>
            <a:pPr algn="ctr">
              <a:buNone/>
            </a:pPr>
            <a:endParaRPr lang="en-US" altLang="ko-KR" sz="1200" dirty="0"/>
          </a:p>
          <a:p>
            <a:pPr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마커로 관심 지역 시각화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매핑 테이블로 </a:t>
            </a:r>
            <a:r>
              <a:rPr lang="ko-KR" altLang="en-US" sz="2400" dirty="0" err="1"/>
              <a:t>핫플레이스</a:t>
            </a:r>
            <a:r>
              <a:rPr lang="en-US" altLang="ko-KR" sz="2400" dirty="0"/>
              <a:t>-</a:t>
            </a:r>
            <a:r>
              <a:rPr lang="ko-KR" altLang="en-US" sz="2400" dirty="0"/>
              <a:t>행정동 연결</a:t>
            </a:r>
            <a:endParaRPr lang="en-US" altLang="ko-KR" sz="2400" dirty="0"/>
          </a:p>
          <a:p>
            <a:pPr algn="ctr">
              <a:buNone/>
            </a:pPr>
            <a:endParaRPr lang="en-US" altLang="ko-KR" sz="2400" dirty="0"/>
          </a:p>
          <a:p>
            <a:pPr algn="ctr">
              <a:buNone/>
            </a:pPr>
            <a:endParaRPr lang="en-US" altLang="ko-KR" sz="2400" dirty="0"/>
          </a:p>
          <a:p>
            <a:pPr algn="ctr">
              <a:buNone/>
            </a:pPr>
            <a:endParaRPr lang="en-US" altLang="ko-KR" sz="2400" dirty="0"/>
          </a:p>
          <a:p>
            <a:pPr algn="ctr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7605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43076-9493-9F3F-DD48-604A8D8D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7A5A5369-D473-1C85-4AE1-37F0E3ACB305}"/>
              </a:ext>
            </a:extLst>
          </p:cNvPr>
          <p:cNvSpPr txBox="1"/>
          <p:nvPr/>
        </p:nvSpPr>
        <p:spPr>
          <a:xfrm>
            <a:off x="5042679" y="703116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Main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</a:rPr>
              <a:t>Function 3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Kozuka Gothic Pr6N H" panose="020B0800000000000000" pitchFamily="34" charset="-128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2410751-B84F-475F-EEA8-88FC1359D843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2EE9261-3DF7-DB9F-4866-2EA59930E831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27DB60E-515A-4304-319E-7C3C1DF57E4F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72534F-FF16-DB38-DFB5-7E580043D4CE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D31B1EBB-601D-76CB-F45F-F2D2D80E8E39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F02802-8A2D-4D55-D995-0C9FB810E80B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7007920D-C2D3-BB81-F5FE-AC4AAC1E6F5C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7F0B0A6-EA7E-179D-6873-11C649968E9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시연 영상-업로드 탭">
            <a:hlinkClick r:id="" action="ppaction://media"/>
            <a:extLst>
              <a:ext uri="{FF2B5EF4-FFF2-40B4-BE49-F238E27FC236}">
                <a16:creationId xmlns:a16="http://schemas.microsoft.com/office/drawing/2014/main" id="{21C860BB-2720-0ACF-49A0-C620C410A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80" y="703116"/>
            <a:ext cx="3165133" cy="5626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5DCB2D-118E-09DA-D40C-605C8DEBB25A}"/>
              </a:ext>
            </a:extLst>
          </p:cNvPr>
          <p:cNvSpPr txBox="1"/>
          <p:nvPr/>
        </p:nvSpPr>
        <p:spPr>
          <a:xfrm>
            <a:off x="3888990" y="1891410"/>
            <a:ext cx="46770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2400" dirty="0"/>
              <a:t>업로드</a:t>
            </a:r>
            <a:endParaRPr lang="en-US" altLang="ko-KR" sz="2400" dirty="0"/>
          </a:p>
          <a:p>
            <a:pPr algn="ctr">
              <a:buNone/>
            </a:pPr>
            <a:endParaRPr lang="en-US" altLang="ko-KR" sz="1200" dirty="0"/>
          </a:p>
          <a:p>
            <a:pPr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촬영 </a:t>
            </a:r>
            <a:r>
              <a:rPr lang="en-US" altLang="ko-KR" sz="2400" dirty="0"/>
              <a:t>/ </a:t>
            </a:r>
            <a:r>
              <a:rPr lang="ko-KR" altLang="en-US" sz="2400" dirty="0"/>
              <a:t>선택 후 업로드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2. EXIF </a:t>
            </a:r>
            <a:r>
              <a:rPr lang="ko-KR" altLang="en-US" sz="2400" dirty="0"/>
              <a:t>정보 추출 후 지역 매칭</a:t>
            </a:r>
            <a:endParaRPr lang="en-US" altLang="ko-KR" sz="2400" dirty="0"/>
          </a:p>
          <a:p>
            <a:pPr>
              <a:buNone/>
            </a:pPr>
            <a:endParaRPr lang="en-US" altLang="ko-KR" sz="3600" dirty="0"/>
          </a:p>
          <a:p>
            <a:pPr>
              <a:buNone/>
            </a:pPr>
            <a:r>
              <a:rPr lang="ko-KR" altLang="en-US" sz="2400" dirty="0"/>
              <a:t>구현 개선</a:t>
            </a:r>
            <a:endParaRPr lang="en-US" altLang="ko-KR" sz="2400" dirty="0"/>
          </a:p>
          <a:p>
            <a:pPr algn="ctr">
              <a:buNone/>
            </a:pPr>
            <a:endParaRPr lang="en-US" altLang="ko-KR" sz="1200" dirty="0"/>
          </a:p>
          <a:p>
            <a:pPr>
              <a:buNone/>
            </a:pPr>
            <a:r>
              <a:rPr lang="en-US" altLang="ko-KR" sz="2400" dirty="0"/>
              <a:t>1) </a:t>
            </a:r>
            <a:r>
              <a:rPr lang="ko-KR" altLang="en-US" sz="2400" dirty="0"/>
              <a:t>카카오 </a:t>
            </a:r>
            <a:r>
              <a:rPr lang="en-US" altLang="ko-KR" sz="2400" dirty="0"/>
              <a:t>API</a:t>
            </a:r>
          </a:p>
          <a:p>
            <a:pPr>
              <a:buNone/>
            </a:pPr>
            <a:r>
              <a:rPr lang="en-US" altLang="ko-KR" sz="2400" dirty="0"/>
              <a:t>2) </a:t>
            </a:r>
            <a:r>
              <a:rPr lang="ko-KR" altLang="en-US" sz="2400" dirty="0" err="1"/>
              <a:t>하버사인</a:t>
            </a:r>
            <a:r>
              <a:rPr lang="ko-KR" altLang="en-US" sz="2400" dirty="0"/>
              <a:t> 공식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정방향</a:t>
            </a:r>
            <a:r>
              <a:rPr lang="ko-KR" altLang="en-US" sz="2400" dirty="0"/>
              <a:t> 근사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3) </a:t>
            </a:r>
            <a:r>
              <a:rPr lang="ko-KR" altLang="en-US" sz="2400" dirty="0"/>
              <a:t>좌표 클러스터링</a:t>
            </a:r>
            <a:endParaRPr lang="en-US" altLang="ko-KR" sz="2400" dirty="0"/>
          </a:p>
          <a:p>
            <a:pPr algn="ctr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557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2887-6FF0-C1CD-74CA-EE68FF610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F45FAF0D-ED59-EBA3-986C-A1C965CC8498}"/>
              </a:ext>
            </a:extLst>
          </p:cNvPr>
          <p:cNvSpPr txBox="1"/>
          <p:nvPr/>
        </p:nvSpPr>
        <p:spPr>
          <a:xfrm>
            <a:off x="5042679" y="703116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Main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</a:rPr>
              <a:t>Function 4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Kozuka Gothic Pr6N H" panose="020B0800000000000000" pitchFamily="34" charset="-128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F8FBDEA-F926-7A9D-4C54-F460F80F2B09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6B093BF-7268-5D7A-93E8-8E7F5BCCF467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58CC1A5-0B7A-E80A-B7D1-8BD3C344C966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5D6C4B-F621-3DB3-812B-EDFB807D4C20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8D287CE6-AC10-51FD-6DB1-F2C0EEA877E2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DB9E554-B6CB-8180-224B-B442348306B9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5986BE7-29A8-69F1-DA75-BA4E75C802FE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77DE383-E6F9-F9EF-5A9C-DE47EF703841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시연 영상-활동탭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C1326074-ECDC-A388-560A-1E61F055C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964" y="703116"/>
            <a:ext cx="3165075" cy="562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84875F-3720-6143-084D-8ED22E83F4E2}"/>
              </a:ext>
            </a:extLst>
          </p:cNvPr>
          <p:cNvSpPr txBox="1"/>
          <p:nvPr/>
        </p:nvSpPr>
        <p:spPr>
          <a:xfrm>
            <a:off x="3888990" y="2124615"/>
            <a:ext cx="4340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2400" dirty="0"/>
              <a:t>활동 탭</a:t>
            </a:r>
            <a:endParaRPr lang="en-US" altLang="ko-KR" sz="2400" dirty="0"/>
          </a:p>
          <a:p>
            <a:pPr algn="ctr">
              <a:buNone/>
            </a:pPr>
            <a:endParaRPr lang="en-US" altLang="ko-KR" sz="1200" dirty="0"/>
          </a:p>
          <a:p>
            <a:pPr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게시글 이미지 마커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지역 기반 상세 탐색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게시글 최신순 정렬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0298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75FB-6B9D-62B4-9110-C386BDC59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2AA0AD0F-0560-55F5-3494-B915073AA1FE}"/>
              </a:ext>
            </a:extLst>
          </p:cNvPr>
          <p:cNvSpPr txBox="1"/>
          <p:nvPr/>
        </p:nvSpPr>
        <p:spPr>
          <a:xfrm>
            <a:off x="5042679" y="703116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</a:rPr>
              <a:t>Main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zuka Gothic Pr6N H" panose="020B0800000000000000" pitchFamily="34" charset="-128"/>
              </a:rPr>
              <a:t>Function 5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Kozuka Gothic Pr6N H" panose="020B0800000000000000" pitchFamily="34" charset="-128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9893F93-5127-AB1F-07FC-C61FC66E3450}"/>
              </a:ext>
            </a:extLst>
          </p:cNvPr>
          <p:cNvSpPr/>
          <p:nvPr/>
        </p:nvSpPr>
        <p:spPr>
          <a:xfrm>
            <a:off x="3888991" y="1263299"/>
            <a:ext cx="4340994" cy="239061"/>
          </a:xfrm>
          <a:prstGeom prst="rect">
            <a:avLst/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70AE4D7-9373-CA69-CB70-C15D2F7D9658}"/>
              </a:ext>
            </a:extLst>
          </p:cNvPr>
          <p:cNvCxnSpPr/>
          <p:nvPr/>
        </p:nvCxnSpPr>
        <p:spPr>
          <a:xfrm>
            <a:off x="3888991" y="641043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E7675053-F204-1EC2-A022-E40C5C1F0F11}"/>
              </a:ext>
            </a:extLst>
          </p:cNvPr>
          <p:cNvCxnSpPr/>
          <p:nvPr/>
        </p:nvCxnSpPr>
        <p:spPr>
          <a:xfrm>
            <a:off x="3888990" y="1165299"/>
            <a:ext cx="43409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920ADC-3D53-CDEC-7532-01819CEBE098}"/>
              </a:ext>
            </a:extLst>
          </p:cNvPr>
          <p:cNvGrpSpPr/>
          <p:nvPr/>
        </p:nvGrpSpPr>
        <p:grpSpPr>
          <a:xfrm>
            <a:off x="3937115" y="819432"/>
            <a:ext cx="166028" cy="157173"/>
            <a:chOff x="3937115" y="819432"/>
            <a:chExt cx="166028" cy="157173"/>
          </a:xfrm>
        </p:grpSpPr>
        <p:sp>
          <p:nvSpPr>
            <p:cNvPr id="29" name="모서리가 둥근 직사각형 124">
              <a:extLst>
                <a:ext uri="{FF2B5EF4-FFF2-40B4-BE49-F238E27FC236}">
                  <a16:creationId xmlns:a16="http://schemas.microsoft.com/office/drawing/2014/main" id="{7181508F-7B80-1F05-47FE-225842D3D978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4A08245-2D46-07E2-A899-581ADEA3DB4C}"/>
                </a:ext>
              </a:extLst>
            </p:cNvPr>
            <p:cNvGrpSpPr/>
            <p:nvPr/>
          </p:nvGrpSpPr>
          <p:grpSpPr>
            <a:xfrm>
              <a:off x="3998222" y="858620"/>
              <a:ext cx="43815" cy="78797"/>
              <a:chOff x="3949065" y="866631"/>
              <a:chExt cx="43815" cy="78797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A7C8BACB-DCD7-B25D-BDBE-0C41382B0D75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BCFA321-A380-7246-B778-6A67A72A67CE}"/>
                  </a:ext>
                </a:extLst>
              </p:cNvPr>
              <p:cNvCxnSpPr/>
              <p:nvPr/>
            </p:nvCxnSpPr>
            <p:spPr>
              <a:xfrm flipV="1">
                <a:off x="3949065" y="901613"/>
                <a:ext cx="43815" cy="43815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시연 영상-프로필탭">
            <a:hlinkClick r:id="" action="ppaction://media"/>
            <a:extLst>
              <a:ext uri="{FF2B5EF4-FFF2-40B4-BE49-F238E27FC236}">
                <a16:creationId xmlns:a16="http://schemas.microsoft.com/office/drawing/2014/main" id="{4C5945C0-1223-B7BE-45A8-3A4D54D32F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9364" y="703116"/>
            <a:ext cx="3147748" cy="5595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055E2D-5FC7-D2D5-21D3-A49207037C0C}"/>
              </a:ext>
            </a:extLst>
          </p:cNvPr>
          <p:cNvSpPr txBox="1"/>
          <p:nvPr/>
        </p:nvSpPr>
        <p:spPr>
          <a:xfrm>
            <a:off x="3888990" y="2124615"/>
            <a:ext cx="6031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2400" dirty="0"/>
              <a:t>프로필</a:t>
            </a:r>
            <a:endParaRPr lang="en-US" altLang="ko-KR" sz="2400" dirty="0"/>
          </a:p>
          <a:p>
            <a:pPr algn="ctr">
              <a:buNone/>
            </a:pPr>
            <a:endParaRPr lang="en-US" altLang="ko-KR" sz="1200" dirty="0"/>
          </a:p>
          <a:p>
            <a:pPr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프로필 사진</a:t>
            </a:r>
            <a:r>
              <a:rPr lang="en-US" altLang="ko-KR" sz="2400" dirty="0"/>
              <a:t>, </a:t>
            </a:r>
            <a:r>
              <a:rPr lang="ko-KR" altLang="en-US" sz="2400" dirty="0"/>
              <a:t>자기소개 및 관심지역 변경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게시글 수정 및 삭제</a:t>
            </a:r>
            <a:endParaRPr lang="en-US" altLang="ko-KR" sz="2400" dirty="0"/>
          </a:p>
          <a:p>
            <a:pPr>
              <a:buNone/>
            </a:pPr>
            <a:r>
              <a:rPr lang="en-US" altLang="ko-KR" sz="2400" dirty="0"/>
              <a:t>3. </a:t>
            </a:r>
            <a:r>
              <a:rPr lang="ko-KR" altLang="en-US" sz="2400" dirty="0" err="1"/>
              <a:t>좋아요한</a:t>
            </a:r>
            <a:r>
              <a:rPr lang="ko-KR" altLang="en-US" sz="2400" dirty="0"/>
              <a:t> 게시글 확인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286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CA2B9-3803-FD42-AF4B-E56EB0E12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73E3FE67-A1E8-C3AD-4A59-5DC56F623885}"/>
              </a:ext>
            </a:extLst>
          </p:cNvPr>
          <p:cNvGrpSpPr/>
          <p:nvPr/>
        </p:nvGrpSpPr>
        <p:grpSpPr>
          <a:xfrm>
            <a:off x="3917384" y="641043"/>
            <a:ext cx="4348955" cy="861317"/>
            <a:chOff x="3917384" y="641043"/>
            <a:chExt cx="4348955" cy="86131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F115AD3-F680-342B-E5B4-62E59CFEB808}"/>
                </a:ext>
              </a:extLst>
            </p:cNvPr>
            <p:cNvSpPr txBox="1"/>
            <p:nvPr/>
          </p:nvSpPr>
          <p:spPr>
            <a:xfrm>
              <a:off x="4840590" y="703116"/>
              <a:ext cx="2494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zuka Gothic Pr6N H" panose="020B0800000000000000" pitchFamily="34" charset="-128"/>
                </a:rPr>
                <a:t>SYSTEM </a:t>
              </a:r>
              <a:r>
                <a:rPr lang="en-US" altLang="ko-KR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89C6B"/>
                  </a:solidFill>
                  <a:latin typeface="Kozuka Gothic Pr6N H" panose="020B0800000000000000" pitchFamily="34" charset="-128"/>
                </a:rPr>
                <a:t>DIAGRAM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9C6B"/>
                </a:solidFill>
                <a:latin typeface="Kozuka Gothic Pr6N H" panose="020B0800000000000000" pitchFamily="34" charset="-128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21E040F8-4FEA-D625-BA06-244E9ABA16DD}"/>
                </a:ext>
              </a:extLst>
            </p:cNvPr>
            <p:cNvCxnSpPr/>
            <p:nvPr/>
          </p:nvCxnSpPr>
          <p:spPr>
            <a:xfrm>
              <a:off x="3917384" y="641043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1695DC7-1E37-F4EE-2C60-EA6F0478640E}"/>
                </a:ext>
              </a:extLst>
            </p:cNvPr>
            <p:cNvCxnSpPr/>
            <p:nvPr/>
          </p:nvCxnSpPr>
          <p:spPr>
            <a:xfrm>
              <a:off x="3917384" y="1165299"/>
              <a:ext cx="434099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16B4145-74A3-0F53-C32F-3FAACC5AC097}"/>
                </a:ext>
              </a:extLst>
            </p:cNvPr>
            <p:cNvSpPr/>
            <p:nvPr/>
          </p:nvSpPr>
          <p:spPr>
            <a:xfrm>
              <a:off x="3925345" y="1263299"/>
              <a:ext cx="4340994" cy="239061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4800B8F-8493-4BED-0FC4-2E137C50342A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</p:grpSpPr>
          <p:sp>
            <p:nvSpPr>
              <p:cNvPr id="75" name="모서리가 둥근 직사각형 124">
                <a:extLst>
                  <a:ext uri="{FF2B5EF4-FFF2-40B4-BE49-F238E27FC236}">
                    <a16:creationId xmlns:a16="http://schemas.microsoft.com/office/drawing/2014/main" id="{0706D467-5D15-A209-C4D4-E6FAAF922031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42DFB58F-7C28-C7F0-4F16-A602C3651DE8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</p:grpSpPr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BC524317-CC89-9645-54E3-EDA18E3CB7DA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E8C27C1F-A84A-A119-D0E4-AADF8F968CFD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2D269E7-44BF-0BDE-AEB8-09E3FB477245}"/>
              </a:ext>
            </a:extLst>
          </p:cNvPr>
          <p:cNvSpPr txBox="1"/>
          <p:nvPr/>
        </p:nvSpPr>
        <p:spPr>
          <a:xfrm>
            <a:off x="5069940" y="1530721"/>
            <a:ext cx="2052165" cy="27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System Architecture Diagram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FB019CB-4126-6A38-33A0-9817CC005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4542" y="3276600"/>
            <a:ext cx="3583858" cy="35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9370BA4E-C3F2-E7E9-D310-FE9C0582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51" y="2032543"/>
            <a:ext cx="10351698" cy="42107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924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732</TotalTime>
  <Words>271</Words>
  <Application>Microsoft Office PowerPoint</Application>
  <PresentationFormat>와이드스크린</PresentationFormat>
  <Paragraphs>82</Paragraphs>
  <Slides>10</Slides>
  <Notes>10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Kozuka Gothic Pr6N H</vt:lpstr>
      <vt:lpstr>Kozuka Gothic Pro L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임태민</cp:lastModifiedBy>
  <cp:revision>116</cp:revision>
  <dcterms:created xsi:type="dcterms:W3CDTF">2024-05-13T07:55:17Z</dcterms:created>
  <dcterms:modified xsi:type="dcterms:W3CDTF">2025-11-20T01:53:45Z</dcterms:modified>
</cp:coreProperties>
</file>